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C905D-A930-4967-BD21-D4AEF767054D}"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F15EA-E98A-4BB2-936B-17160371C56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85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C905D-A930-4967-BD21-D4AEF767054D}"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1337136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C905D-A930-4967-BD21-D4AEF767054D}"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232652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C905D-A930-4967-BD21-D4AEF767054D}"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1133692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C905D-A930-4967-BD21-D4AEF767054D}"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F15EA-E98A-4BB2-936B-17160371C56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41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C905D-A930-4967-BD21-D4AEF767054D}"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415667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C905D-A930-4967-BD21-D4AEF767054D}" type="datetimeFigureOut">
              <a:rPr lang="en-US" smtClean="0"/>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51665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C905D-A930-4967-BD21-D4AEF767054D}" type="datetimeFigureOut">
              <a:rPr lang="en-US" smtClean="0"/>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238153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D4C905D-A930-4967-BD21-D4AEF767054D}" type="datetimeFigureOut">
              <a:rPr lang="en-US" smtClean="0"/>
              <a:t>12/30/2024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45455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D4C905D-A930-4967-BD21-D4AEF767054D}" type="datetimeFigureOut">
              <a:rPr lang="en-US" smtClean="0"/>
              <a:t>12/30/2024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43F15EA-E98A-4BB2-936B-17160371C56E}" type="slidenum">
              <a:rPr lang="en-US" smtClean="0"/>
              <a:t>‹#›</a:t>
            </a:fld>
            <a:endParaRPr lang="en-US"/>
          </a:p>
        </p:txBody>
      </p:sp>
    </p:spTree>
    <p:extLst>
      <p:ext uri="{BB962C8B-B14F-4D97-AF65-F5344CB8AC3E}">
        <p14:creationId xmlns:p14="http://schemas.microsoft.com/office/powerpoint/2010/main" val="249712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C905D-A930-4967-BD21-D4AEF767054D}"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F15EA-E98A-4BB2-936B-17160371C56E}" type="slidenum">
              <a:rPr lang="en-US" smtClean="0"/>
              <a:t>‹#›</a:t>
            </a:fld>
            <a:endParaRPr lang="en-US"/>
          </a:p>
        </p:txBody>
      </p:sp>
    </p:spTree>
    <p:extLst>
      <p:ext uri="{BB962C8B-B14F-4D97-AF65-F5344CB8AC3E}">
        <p14:creationId xmlns:p14="http://schemas.microsoft.com/office/powerpoint/2010/main" val="4224670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4C905D-A930-4967-BD21-D4AEF767054D}" type="datetimeFigureOut">
              <a:rPr lang="en-US" smtClean="0"/>
              <a:t>12/30/2024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43F15EA-E98A-4BB2-936B-17160371C56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53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C7B4-9221-EBE1-7BD1-4FD8AB6E4658}"/>
              </a:ext>
            </a:extLst>
          </p:cNvPr>
          <p:cNvSpPr>
            <a:spLocks noGrp="1"/>
          </p:cNvSpPr>
          <p:nvPr>
            <p:ph type="ctrTitle"/>
          </p:nvPr>
        </p:nvSpPr>
        <p:spPr>
          <a:xfrm>
            <a:off x="1843548" y="727586"/>
            <a:ext cx="8504903" cy="1405860"/>
          </a:xfrm>
        </p:spPr>
        <p:txBody>
          <a:bodyPr>
            <a:normAutofit/>
          </a:bodyPr>
          <a:lstStyle/>
          <a:p>
            <a:r>
              <a:rPr lang="en-US" sz="4400" b="1" kern="0" spc="-107" dirty="0">
                <a:solidFill>
                  <a:srgbClr val="000000"/>
                </a:solidFill>
                <a:latin typeface="Inter Bold" pitchFamily="34" charset="0"/>
                <a:ea typeface="Inter Bold" pitchFamily="34" charset="-122"/>
                <a:cs typeface="Inter Bold" pitchFamily="34" charset="-120"/>
              </a:rPr>
              <a:t>CommUnity: Seamless Community Interaction and Management</a:t>
            </a:r>
            <a:endParaRPr lang="en-US" sz="4400" dirty="0"/>
          </a:p>
        </p:txBody>
      </p:sp>
      <p:sp>
        <p:nvSpPr>
          <p:cNvPr id="3" name="Subtitle 2">
            <a:extLst>
              <a:ext uri="{FF2B5EF4-FFF2-40B4-BE49-F238E27FC236}">
                <a16:creationId xmlns:a16="http://schemas.microsoft.com/office/drawing/2014/main" id="{2C57D49A-A2DC-4A8F-3434-D11D96938DD5}"/>
              </a:ext>
            </a:extLst>
          </p:cNvPr>
          <p:cNvSpPr>
            <a:spLocks noGrp="1"/>
          </p:cNvSpPr>
          <p:nvPr>
            <p:ph type="subTitle" idx="1"/>
          </p:nvPr>
        </p:nvSpPr>
        <p:spPr>
          <a:xfrm>
            <a:off x="7374195" y="3677651"/>
            <a:ext cx="4119715" cy="2452763"/>
          </a:xfrm>
        </p:spPr>
        <p:txBody>
          <a:bodyPr>
            <a:normAutofit fontScale="25000" lnSpcReduction="20000"/>
          </a:bodyPr>
          <a:lstStyle/>
          <a:p>
            <a:pPr algn="l"/>
            <a:r>
              <a:rPr lang="en-IN" sz="9600" b="1" u="sng" dirty="0">
                <a:latin typeface="Inter Bold"/>
              </a:rPr>
              <a:t>Batch 2</a:t>
            </a:r>
          </a:p>
          <a:p>
            <a:pPr algn="l"/>
            <a:endParaRPr lang="en-IN" sz="9600" b="1" dirty="0">
              <a:latin typeface="Inter Bold"/>
            </a:endParaRPr>
          </a:p>
          <a:p>
            <a:pPr algn="l"/>
            <a:r>
              <a:rPr lang="en-IN" sz="9600" b="1" dirty="0">
                <a:latin typeface="Inter Bold"/>
              </a:rPr>
              <a:t>1.Gauri Kulkarni</a:t>
            </a:r>
          </a:p>
          <a:p>
            <a:pPr algn="l"/>
            <a:r>
              <a:rPr lang="en-IN" sz="9600" b="1" dirty="0">
                <a:latin typeface="Inter Bold"/>
              </a:rPr>
              <a:t>2.Harsh Dubey</a:t>
            </a:r>
          </a:p>
          <a:p>
            <a:pPr algn="l"/>
            <a:r>
              <a:rPr lang="en-IN" sz="9600" b="1" dirty="0">
                <a:latin typeface="Inter Bold"/>
              </a:rPr>
              <a:t>3.Yash Joshi</a:t>
            </a:r>
          </a:p>
          <a:p>
            <a:pPr algn="l"/>
            <a:r>
              <a:rPr lang="en-IN" sz="9600" b="1" dirty="0">
                <a:latin typeface="Inter Bold"/>
              </a:rPr>
              <a:t>4.Naga Devi Muthyam</a:t>
            </a:r>
          </a:p>
          <a:p>
            <a:endParaRPr lang="en-US" dirty="0"/>
          </a:p>
        </p:txBody>
      </p:sp>
      <p:pic>
        <p:nvPicPr>
          <p:cNvPr id="4" name="Picture 4" descr="Infosys Springboard">
            <a:extLst>
              <a:ext uri="{FF2B5EF4-FFF2-40B4-BE49-F238E27FC236}">
                <a16:creationId xmlns:a16="http://schemas.microsoft.com/office/drawing/2014/main" id="{CEB5AE5E-0078-D8A9-5FED-83CF15510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61" y="4200014"/>
            <a:ext cx="2163098" cy="1930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59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6254-1319-11CA-2718-44D8807B0ED5}"/>
              </a:ext>
            </a:extLst>
          </p:cNvPr>
          <p:cNvSpPr>
            <a:spLocks noGrp="1"/>
          </p:cNvSpPr>
          <p:nvPr>
            <p:ph type="title"/>
          </p:nvPr>
        </p:nvSpPr>
        <p:spPr>
          <a:xfrm>
            <a:off x="1183972" y="898589"/>
            <a:ext cx="10058400" cy="748454"/>
          </a:xfrm>
        </p:spPr>
        <p:txBody>
          <a:bodyPr>
            <a:normAutofit/>
          </a:bodyPr>
          <a:lstStyle/>
          <a:p>
            <a:r>
              <a:rPr lang="en-US" sz="4000" dirty="0">
                <a:latin typeface="Inter Bold"/>
              </a:rPr>
              <a:t>Sign Up And Login Page:</a:t>
            </a:r>
          </a:p>
        </p:txBody>
      </p:sp>
      <p:pic>
        <p:nvPicPr>
          <p:cNvPr id="4" name="Image 0" descr="preencoded.png">
            <a:extLst>
              <a:ext uri="{FF2B5EF4-FFF2-40B4-BE49-F238E27FC236}">
                <a16:creationId xmlns:a16="http://schemas.microsoft.com/office/drawing/2014/main" id="{5884D400-D763-43A2-4433-A28A14D75FCC}"/>
              </a:ext>
            </a:extLst>
          </p:cNvPr>
          <p:cNvPicPr>
            <a:picLocks noGrp="1" noChangeAspect="1"/>
          </p:cNvPicPr>
          <p:nvPr>
            <p:ph idx="1"/>
          </p:nvPr>
        </p:nvPicPr>
        <p:blipFill>
          <a:blip r:embed="rId2"/>
          <a:stretch>
            <a:fillRect/>
          </a:stretch>
        </p:blipFill>
        <p:spPr>
          <a:xfrm>
            <a:off x="512098" y="2345279"/>
            <a:ext cx="5347927" cy="3087790"/>
          </a:xfrm>
          <a:prstGeom prst="rect">
            <a:avLst/>
          </a:prstGeom>
        </p:spPr>
      </p:pic>
      <p:pic>
        <p:nvPicPr>
          <p:cNvPr id="5" name="Image 1" descr="preencoded.png">
            <a:extLst>
              <a:ext uri="{FF2B5EF4-FFF2-40B4-BE49-F238E27FC236}">
                <a16:creationId xmlns:a16="http://schemas.microsoft.com/office/drawing/2014/main" id="{D097E1FC-D64E-3F31-A54B-D305BC3ECE49}"/>
              </a:ext>
            </a:extLst>
          </p:cNvPr>
          <p:cNvPicPr>
            <a:picLocks noChangeAspect="1"/>
          </p:cNvPicPr>
          <p:nvPr/>
        </p:nvPicPr>
        <p:blipFill>
          <a:blip r:embed="rId3"/>
          <a:stretch>
            <a:fillRect/>
          </a:stretch>
        </p:blipFill>
        <p:spPr>
          <a:xfrm>
            <a:off x="6331976" y="2345279"/>
            <a:ext cx="5506257" cy="3110940"/>
          </a:xfrm>
          <a:prstGeom prst="rect">
            <a:avLst/>
          </a:prstGeom>
        </p:spPr>
      </p:pic>
    </p:spTree>
    <p:extLst>
      <p:ext uri="{BB962C8B-B14F-4D97-AF65-F5344CB8AC3E}">
        <p14:creationId xmlns:p14="http://schemas.microsoft.com/office/powerpoint/2010/main" val="20411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50B2-0203-8F13-EFE9-3DB2706136FB}"/>
              </a:ext>
            </a:extLst>
          </p:cNvPr>
          <p:cNvSpPr>
            <a:spLocks noGrp="1"/>
          </p:cNvSpPr>
          <p:nvPr>
            <p:ph type="title"/>
          </p:nvPr>
        </p:nvSpPr>
        <p:spPr/>
        <p:txBody>
          <a:bodyPr>
            <a:normAutofit/>
          </a:bodyPr>
          <a:lstStyle/>
          <a:p>
            <a:r>
              <a:rPr lang="en-US" sz="4000" dirty="0">
                <a:latin typeface="Inter Bold"/>
              </a:rPr>
              <a:t>Admin and User Registration Forms:</a:t>
            </a:r>
          </a:p>
        </p:txBody>
      </p:sp>
      <p:pic>
        <p:nvPicPr>
          <p:cNvPr id="4" name="Image 0" descr="preencoded.png">
            <a:extLst>
              <a:ext uri="{FF2B5EF4-FFF2-40B4-BE49-F238E27FC236}">
                <a16:creationId xmlns:a16="http://schemas.microsoft.com/office/drawing/2014/main" id="{166825C2-D33F-185F-E915-C6BBB1CA89D2}"/>
              </a:ext>
            </a:extLst>
          </p:cNvPr>
          <p:cNvPicPr>
            <a:picLocks noGrp="1" noChangeAspect="1"/>
          </p:cNvPicPr>
          <p:nvPr>
            <p:ph idx="1"/>
          </p:nvPr>
        </p:nvPicPr>
        <p:blipFill>
          <a:blip r:embed="rId2"/>
          <a:stretch>
            <a:fillRect/>
          </a:stretch>
        </p:blipFill>
        <p:spPr>
          <a:xfrm>
            <a:off x="475291" y="2281083"/>
            <a:ext cx="5424064" cy="3187803"/>
          </a:xfrm>
          <a:prstGeom prst="rect">
            <a:avLst/>
          </a:prstGeom>
        </p:spPr>
      </p:pic>
      <p:pic>
        <p:nvPicPr>
          <p:cNvPr id="5" name="Image 1" descr="preencoded.png">
            <a:extLst>
              <a:ext uri="{FF2B5EF4-FFF2-40B4-BE49-F238E27FC236}">
                <a16:creationId xmlns:a16="http://schemas.microsoft.com/office/drawing/2014/main" id="{2479B75F-6073-8325-2746-C8AA6BDE33D2}"/>
              </a:ext>
            </a:extLst>
          </p:cNvPr>
          <p:cNvPicPr>
            <a:picLocks noChangeAspect="1"/>
          </p:cNvPicPr>
          <p:nvPr/>
        </p:nvPicPr>
        <p:blipFill>
          <a:blip r:embed="rId3"/>
          <a:stretch>
            <a:fillRect/>
          </a:stretch>
        </p:blipFill>
        <p:spPr>
          <a:xfrm>
            <a:off x="6174658" y="2281083"/>
            <a:ext cx="5673211" cy="3222531"/>
          </a:xfrm>
          <a:prstGeom prst="rect">
            <a:avLst/>
          </a:prstGeom>
        </p:spPr>
      </p:pic>
    </p:spTree>
    <p:extLst>
      <p:ext uri="{BB962C8B-B14F-4D97-AF65-F5344CB8AC3E}">
        <p14:creationId xmlns:p14="http://schemas.microsoft.com/office/powerpoint/2010/main" val="1435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6D6834A-2654-DBDF-F58B-7D7F4646A8A5}"/>
              </a:ext>
            </a:extLst>
          </p:cNvPr>
          <p:cNvPicPr>
            <a:picLocks noChangeAspect="1"/>
          </p:cNvPicPr>
          <p:nvPr/>
        </p:nvPicPr>
        <p:blipFill>
          <a:blip r:embed="rId2"/>
          <a:stretch>
            <a:fillRect/>
          </a:stretch>
        </p:blipFill>
        <p:spPr>
          <a:xfrm>
            <a:off x="324464" y="245807"/>
            <a:ext cx="11228439" cy="5604387"/>
          </a:xfrm>
          <a:prstGeom prst="rect">
            <a:avLst/>
          </a:prstGeom>
        </p:spPr>
      </p:pic>
    </p:spTree>
    <p:extLst>
      <p:ext uri="{BB962C8B-B14F-4D97-AF65-F5344CB8AC3E}">
        <p14:creationId xmlns:p14="http://schemas.microsoft.com/office/powerpoint/2010/main" val="321713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5219-AA6A-464B-0CAE-394972B8B78D}"/>
              </a:ext>
            </a:extLst>
          </p:cNvPr>
          <p:cNvSpPr>
            <a:spLocks noGrp="1"/>
          </p:cNvSpPr>
          <p:nvPr>
            <p:ph type="title"/>
          </p:nvPr>
        </p:nvSpPr>
        <p:spPr/>
        <p:txBody>
          <a:bodyPr>
            <a:normAutofit/>
          </a:bodyPr>
          <a:lstStyle/>
          <a:p>
            <a:r>
              <a:rPr lang="en-US" sz="4000" dirty="0">
                <a:latin typeface="Inter Bold"/>
              </a:rPr>
              <a:t>Admin And User Profile:</a:t>
            </a:r>
          </a:p>
        </p:txBody>
      </p:sp>
      <p:pic>
        <p:nvPicPr>
          <p:cNvPr id="4" name="Image 0" descr="preencoded.png">
            <a:extLst>
              <a:ext uri="{FF2B5EF4-FFF2-40B4-BE49-F238E27FC236}">
                <a16:creationId xmlns:a16="http://schemas.microsoft.com/office/drawing/2014/main" id="{0A1785BA-6D3F-4DF4-DA40-5FFD50447324}"/>
              </a:ext>
            </a:extLst>
          </p:cNvPr>
          <p:cNvPicPr>
            <a:picLocks noGrp="1" noChangeAspect="1"/>
          </p:cNvPicPr>
          <p:nvPr>
            <p:ph idx="1"/>
          </p:nvPr>
        </p:nvPicPr>
        <p:blipFill>
          <a:blip r:embed="rId2"/>
          <a:stretch>
            <a:fillRect/>
          </a:stretch>
        </p:blipFill>
        <p:spPr>
          <a:xfrm>
            <a:off x="560439" y="2217906"/>
            <a:ext cx="5407742" cy="3005815"/>
          </a:xfrm>
          <a:prstGeom prst="rect">
            <a:avLst/>
          </a:prstGeom>
        </p:spPr>
      </p:pic>
      <p:pic>
        <p:nvPicPr>
          <p:cNvPr id="5" name="Image 1" descr="preencoded.png">
            <a:extLst>
              <a:ext uri="{FF2B5EF4-FFF2-40B4-BE49-F238E27FC236}">
                <a16:creationId xmlns:a16="http://schemas.microsoft.com/office/drawing/2014/main" id="{112C2A91-93D3-DC03-299E-5988C67AD17A}"/>
              </a:ext>
            </a:extLst>
          </p:cNvPr>
          <p:cNvPicPr>
            <a:picLocks noChangeAspect="1"/>
          </p:cNvPicPr>
          <p:nvPr/>
        </p:nvPicPr>
        <p:blipFill>
          <a:blip r:embed="rId3"/>
          <a:stretch>
            <a:fillRect/>
          </a:stretch>
        </p:blipFill>
        <p:spPr>
          <a:xfrm>
            <a:off x="6430297" y="2146204"/>
            <a:ext cx="5536738" cy="3077516"/>
          </a:xfrm>
          <a:prstGeom prst="rect">
            <a:avLst/>
          </a:prstGeom>
        </p:spPr>
      </p:pic>
    </p:spTree>
    <p:extLst>
      <p:ext uri="{BB962C8B-B14F-4D97-AF65-F5344CB8AC3E}">
        <p14:creationId xmlns:p14="http://schemas.microsoft.com/office/powerpoint/2010/main" val="74962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FF060B1-D370-9AD6-7A72-F87C61CBDBC8}"/>
              </a:ext>
            </a:extLst>
          </p:cNvPr>
          <p:cNvPicPr>
            <a:picLocks noChangeAspect="1"/>
          </p:cNvPicPr>
          <p:nvPr/>
        </p:nvPicPr>
        <p:blipFill>
          <a:blip r:embed="rId2"/>
          <a:stretch>
            <a:fillRect/>
          </a:stretch>
        </p:blipFill>
        <p:spPr>
          <a:xfrm>
            <a:off x="325934" y="432620"/>
            <a:ext cx="11540131" cy="5210989"/>
          </a:xfrm>
          <a:prstGeom prst="rect">
            <a:avLst/>
          </a:prstGeom>
        </p:spPr>
      </p:pic>
    </p:spTree>
    <p:extLst>
      <p:ext uri="{BB962C8B-B14F-4D97-AF65-F5344CB8AC3E}">
        <p14:creationId xmlns:p14="http://schemas.microsoft.com/office/powerpoint/2010/main" val="336629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5A4C-A4A4-F5D4-9280-127155A04AB3}"/>
              </a:ext>
            </a:extLst>
          </p:cNvPr>
          <p:cNvSpPr>
            <a:spLocks noGrp="1"/>
          </p:cNvSpPr>
          <p:nvPr>
            <p:ph type="title"/>
          </p:nvPr>
        </p:nvSpPr>
        <p:spPr/>
        <p:txBody>
          <a:bodyPr>
            <a:normAutofit/>
          </a:bodyPr>
          <a:lstStyle/>
          <a:p>
            <a:r>
              <a:rPr lang="en-US" sz="4000" dirty="0">
                <a:latin typeface="Inter Bold"/>
                <a:ea typeface="Inter Bold"/>
              </a:rPr>
              <a:t>Request Services:</a:t>
            </a:r>
          </a:p>
        </p:txBody>
      </p:sp>
      <p:pic>
        <p:nvPicPr>
          <p:cNvPr id="4" name="Image 0" descr="preencoded.png">
            <a:extLst>
              <a:ext uri="{FF2B5EF4-FFF2-40B4-BE49-F238E27FC236}">
                <a16:creationId xmlns:a16="http://schemas.microsoft.com/office/drawing/2014/main" id="{CDA06815-E256-8695-5034-4A650D2A4316}"/>
              </a:ext>
            </a:extLst>
          </p:cNvPr>
          <p:cNvPicPr>
            <a:picLocks noGrp="1" noChangeAspect="1"/>
          </p:cNvPicPr>
          <p:nvPr>
            <p:ph idx="1"/>
          </p:nvPr>
        </p:nvPicPr>
        <p:blipFill>
          <a:blip r:embed="rId2"/>
          <a:stretch>
            <a:fillRect/>
          </a:stretch>
        </p:blipFill>
        <p:spPr>
          <a:xfrm>
            <a:off x="679621" y="2271252"/>
            <a:ext cx="5652353" cy="3140263"/>
          </a:xfrm>
          <a:prstGeom prst="rect">
            <a:avLst/>
          </a:prstGeom>
        </p:spPr>
      </p:pic>
      <p:pic>
        <p:nvPicPr>
          <p:cNvPr id="5" name="Image 1" descr="preencoded.png">
            <a:extLst>
              <a:ext uri="{FF2B5EF4-FFF2-40B4-BE49-F238E27FC236}">
                <a16:creationId xmlns:a16="http://schemas.microsoft.com/office/drawing/2014/main" id="{696BFC2B-1C32-439C-0C80-FD8CD5C29DCC}"/>
              </a:ext>
            </a:extLst>
          </p:cNvPr>
          <p:cNvPicPr>
            <a:picLocks noChangeAspect="1"/>
          </p:cNvPicPr>
          <p:nvPr/>
        </p:nvPicPr>
        <p:blipFill>
          <a:blip r:embed="rId3"/>
          <a:stretch>
            <a:fillRect/>
          </a:stretch>
        </p:blipFill>
        <p:spPr>
          <a:xfrm>
            <a:off x="6646605" y="2222578"/>
            <a:ext cx="5172629" cy="3188937"/>
          </a:xfrm>
          <a:prstGeom prst="rect">
            <a:avLst/>
          </a:prstGeom>
        </p:spPr>
      </p:pic>
    </p:spTree>
    <p:extLst>
      <p:ext uri="{BB962C8B-B14F-4D97-AF65-F5344CB8AC3E}">
        <p14:creationId xmlns:p14="http://schemas.microsoft.com/office/powerpoint/2010/main" val="362380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5BFE-C802-9C3A-3183-191FEE926D1F}"/>
              </a:ext>
            </a:extLst>
          </p:cNvPr>
          <p:cNvSpPr>
            <a:spLocks noGrp="1"/>
          </p:cNvSpPr>
          <p:nvPr>
            <p:ph type="title"/>
          </p:nvPr>
        </p:nvSpPr>
        <p:spPr/>
        <p:txBody>
          <a:bodyPr>
            <a:normAutofit/>
          </a:bodyPr>
          <a:lstStyle/>
          <a:p>
            <a:r>
              <a:rPr lang="en-US" sz="4000" dirty="0">
                <a:latin typeface="Inter Bold"/>
                <a:ea typeface="Inter Bold"/>
              </a:rPr>
              <a:t>Notice Forms:</a:t>
            </a:r>
          </a:p>
        </p:txBody>
      </p:sp>
      <p:pic>
        <p:nvPicPr>
          <p:cNvPr id="4" name="Image 0" descr="preencoded.png">
            <a:extLst>
              <a:ext uri="{FF2B5EF4-FFF2-40B4-BE49-F238E27FC236}">
                <a16:creationId xmlns:a16="http://schemas.microsoft.com/office/drawing/2014/main" id="{45F0C6A2-1C42-B277-7030-FEEEB669C5AA}"/>
              </a:ext>
            </a:extLst>
          </p:cNvPr>
          <p:cNvPicPr>
            <a:picLocks noGrp="1" noChangeAspect="1"/>
          </p:cNvPicPr>
          <p:nvPr>
            <p:ph idx="1"/>
          </p:nvPr>
        </p:nvPicPr>
        <p:blipFill>
          <a:blip r:embed="rId2"/>
          <a:stretch>
            <a:fillRect/>
          </a:stretch>
        </p:blipFill>
        <p:spPr>
          <a:xfrm>
            <a:off x="1799303" y="1897137"/>
            <a:ext cx="8765999" cy="3971851"/>
          </a:xfrm>
          <a:prstGeom prst="rect">
            <a:avLst/>
          </a:prstGeom>
        </p:spPr>
      </p:pic>
    </p:spTree>
    <p:extLst>
      <p:ext uri="{BB962C8B-B14F-4D97-AF65-F5344CB8AC3E}">
        <p14:creationId xmlns:p14="http://schemas.microsoft.com/office/powerpoint/2010/main" val="233249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B460-9131-DC9F-6C50-6833025E3B69}"/>
              </a:ext>
            </a:extLst>
          </p:cNvPr>
          <p:cNvSpPr>
            <a:spLocks noGrp="1"/>
          </p:cNvSpPr>
          <p:nvPr>
            <p:ph type="title"/>
          </p:nvPr>
        </p:nvSpPr>
        <p:spPr/>
        <p:txBody>
          <a:bodyPr>
            <a:normAutofit/>
          </a:bodyPr>
          <a:lstStyle/>
          <a:p>
            <a:r>
              <a:rPr lang="en-US" sz="4000" dirty="0">
                <a:latin typeface="Inter Bold"/>
                <a:ea typeface="Inter Bold"/>
              </a:rPr>
              <a:t>Events Forms:</a:t>
            </a:r>
          </a:p>
        </p:txBody>
      </p:sp>
      <p:pic>
        <p:nvPicPr>
          <p:cNvPr id="4" name="Image 0" descr="preencoded.png">
            <a:extLst>
              <a:ext uri="{FF2B5EF4-FFF2-40B4-BE49-F238E27FC236}">
                <a16:creationId xmlns:a16="http://schemas.microsoft.com/office/drawing/2014/main" id="{5D6EFDE4-B883-2224-9CA0-776F82A02747}"/>
              </a:ext>
            </a:extLst>
          </p:cNvPr>
          <p:cNvPicPr>
            <a:picLocks noGrp="1" noChangeAspect="1"/>
          </p:cNvPicPr>
          <p:nvPr>
            <p:ph idx="1"/>
          </p:nvPr>
        </p:nvPicPr>
        <p:blipFill>
          <a:blip r:embed="rId2"/>
          <a:stretch>
            <a:fillRect/>
          </a:stretch>
        </p:blipFill>
        <p:spPr>
          <a:xfrm>
            <a:off x="373626" y="2172930"/>
            <a:ext cx="5525729" cy="2947712"/>
          </a:xfrm>
          <a:prstGeom prst="rect">
            <a:avLst/>
          </a:prstGeom>
        </p:spPr>
      </p:pic>
      <p:pic>
        <p:nvPicPr>
          <p:cNvPr id="5" name="Image 1" descr="preencoded.png">
            <a:extLst>
              <a:ext uri="{FF2B5EF4-FFF2-40B4-BE49-F238E27FC236}">
                <a16:creationId xmlns:a16="http://schemas.microsoft.com/office/drawing/2014/main" id="{C21CBB17-5B81-96DD-C099-FDFE1BF97390}"/>
              </a:ext>
            </a:extLst>
          </p:cNvPr>
          <p:cNvPicPr>
            <a:picLocks noChangeAspect="1"/>
          </p:cNvPicPr>
          <p:nvPr/>
        </p:nvPicPr>
        <p:blipFill>
          <a:blip r:embed="rId3"/>
          <a:stretch>
            <a:fillRect/>
          </a:stretch>
        </p:blipFill>
        <p:spPr>
          <a:xfrm>
            <a:off x="5993687" y="2172930"/>
            <a:ext cx="5824687" cy="2860939"/>
          </a:xfrm>
          <a:prstGeom prst="rect">
            <a:avLst/>
          </a:prstGeom>
        </p:spPr>
      </p:pic>
    </p:spTree>
    <p:extLst>
      <p:ext uri="{BB962C8B-B14F-4D97-AF65-F5344CB8AC3E}">
        <p14:creationId xmlns:p14="http://schemas.microsoft.com/office/powerpoint/2010/main" val="3980962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5E4D2E0-6211-F3C2-294A-69BE87C1EBDC}"/>
              </a:ext>
            </a:extLst>
          </p:cNvPr>
          <p:cNvPicPr>
            <a:picLocks noChangeAspect="1"/>
          </p:cNvPicPr>
          <p:nvPr/>
        </p:nvPicPr>
        <p:blipFill>
          <a:blip r:embed="rId2"/>
          <a:stretch>
            <a:fillRect/>
          </a:stretch>
        </p:blipFill>
        <p:spPr>
          <a:xfrm>
            <a:off x="254327" y="476106"/>
            <a:ext cx="11683345" cy="5275658"/>
          </a:xfrm>
          <a:prstGeom prst="rect">
            <a:avLst/>
          </a:prstGeom>
        </p:spPr>
      </p:pic>
    </p:spTree>
    <p:extLst>
      <p:ext uri="{BB962C8B-B14F-4D97-AF65-F5344CB8AC3E}">
        <p14:creationId xmlns:p14="http://schemas.microsoft.com/office/powerpoint/2010/main" val="186113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5207-8F58-7701-3883-76DF73598D96}"/>
              </a:ext>
            </a:extLst>
          </p:cNvPr>
          <p:cNvSpPr>
            <a:spLocks noGrp="1"/>
          </p:cNvSpPr>
          <p:nvPr>
            <p:ph type="title"/>
          </p:nvPr>
        </p:nvSpPr>
        <p:spPr>
          <a:xfrm>
            <a:off x="1120877" y="286603"/>
            <a:ext cx="10034803" cy="1450757"/>
          </a:xfrm>
        </p:spPr>
        <p:txBody>
          <a:bodyPr>
            <a:normAutofit/>
          </a:bodyPr>
          <a:lstStyle/>
          <a:p>
            <a:r>
              <a:rPr lang="en-US" sz="4000" dirty="0">
                <a:latin typeface="Inter Bold"/>
                <a:ea typeface="Inter Bold"/>
              </a:rPr>
              <a:t>Billings:</a:t>
            </a:r>
          </a:p>
        </p:txBody>
      </p:sp>
      <p:pic>
        <p:nvPicPr>
          <p:cNvPr id="4" name="Image 0" descr="preencoded.png">
            <a:extLst>
              <a:ext uri="{FF2B5EF4-FFF2-40B4-BE49-F238E27FC236}">
                <a16:creationId xmlns:a16="http://schemas.microsoft.com/office/drawing/2014/main" id="{A57AD780-4102-473E-6597-4003FDDCAAD7}"/>
              </a:ext>
            </a:extLst>
          </p:cNvPr>
          <p:cNvPicPr>
            <a:picLocks noGrp="1" noChangeAspect="1"/>
          </p:cNvPicPr>
          <p:nvPr>
            <p:ph idx="1"/>
          </p:nvPr>
        </p:nvPicPr>
        <p:blipFill>
          <a:blip r:embed="rId2"/>
          <a:stretch>
            <a:fillRect/>
          </a:stretch>
        </p:blipFill>
        <p:spPr>
          <a:xfrm>
            <a:off x="469719" y="2428567"/>
            <a:ext cx="5518125" cy="2950139"/>
          </a:xfrm>
          <a:prstGeom prst="rect">
            <a:avLst/>
          </a:prstGeom>
        </p:spPr>
      </p:pic>
      <p:pic>
        <p:nvPicPr>
          <p:cNvPr id="5" name="Image 1" descr="preencoded.png">
            <a:extLst>
              <a:ext uri="{FF2B5EF4-FFF2-40B4-BE49-F238E27FC236}">
                <a16:creationId xmlns:a16="http://schemas.microsoft.com/office/drawing/2014/main" id="{960CB4FC-5747-554F-3189-15389AF81745}"/>
              </a:ext>
            </a:extLst>
          </p:cNvPr>
          <p:cNvPicPr>
            <a:picLocks noChangeAspect="1"/>
          </p:cNvPicPr>
          <p:nvPr/>
        </p:nvPicPr>
        <p:blipFill>
          <a:blip r:embed="rId3"/>
          <a:stretch>
            <a:fillRect/>
          </a:stretch>
        </p:blipFill>
        <p:spPr>
          <a:xfrm>
            <a:off x="6204157" y="2408903"/>
            <a:ext cx="5782542" cy="2950139"/>
          </a:xfrm>
          <a:prstGeom prst="rect">
            <a:avLst/>
          </a:prstGeom>
        </p:spPr>
      </p:pic>
    </p:spTree>
    <p:extLst>
      <p:ext uri="{BB962C8B-B14F-4D97-AF65-F5344CB8AC3E}">
        <p14:creationId xmlns:p14="http://schemas.microsoft.com/office/powerpoint/2010/main" val="308410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86F0-67A4-43A5-714C-433E62513B48}"/>
              </a:ext>
            </a:extLst>
          </p:cNvPr>
          <p:cNvSpPr>
            <a:spLocks noGrp="1"/>
          </p:cNvSpPr>
          <p:nvPr>
            <p:ph type="title"/>
          </p:nvPr>
        </p:nvSpPr>
        <p:spPr/>
        <p:txBody>
          <a:bodyPr>
            <a:normAutofit/>
          </a:bodyPr>
          <a:lstStyle/>
          <a:p>
            <a:r>
              <a:rPr lang="en-US" sz="4000" dirty="0">
                <a:solidFill>
                  <a:schemeClr val="tx1"/>
                </a:solidFill>
                <a:latin typeface="Inter Bold"/>
              </a:rPr>
              <a:t>Work contributed :</a:t>
            </a:r>
            <a:endParaRPr lang="en-US" sz="4000" dirty="0">
              <a:solidFill>
                <a:schemeClr val="tx1"/>
              </a:solidFill>
            </a:endParaRPr>
          </a:p>
        </p:txBody>
      </p:sp>
      <p:sp>
        <p:nvSpPr>
          <p:cNvPr id="3" name="Content Placeholder 2">
            <a:extLst>
              <a:ext uri="{FF2B5EF4-FFF2-40B4-BE49-F238E27FC236}">
                <a16:creationId xmlns:a16="http://schemas.microsoft.com/office/drawing/2014/main" id="{0FD53F06-4D7A-8084-B4FB-B188265DB1AB}"/>
              </a:ext>
            </a:extLst>
          </p:cNvPr>
          <p:cNvSpPr>
            <a:spLocks noGrp="1"/>
          </p:cNvSpPr>
          <p:nvPr>
            <p:ph idx="1"/>
          </p:nvPr>
        </p:nvSpPr>
        <p:spPr>
          <a:xfrm>
            <a:off x="1234932" y="2261418"/>
            <a:ext cx="10058400" cy="3607675"/>
          </a:xfrm>
        </p:spPr>
        <p:txBody>
          <a:bodyPr/>
          <a:lstStyle/>
          <a:p>
            <a:pPr>
              <a:buFont typeface="Arial" panose="020B0604020202020204" pitchFamily="34" charset="0"/>
              <a:buChar char="•"/>
            </a:pPr>
            <a:r>
              <a:rPr lang="en-US" sz="2000" b="1" dirty="0">
                <a:latin typeface="Inter Bold"/>
              </a:rPr>
              <a:t>Gauri Kulkarni </a:t>
            </a:r>
            <a:r>
              <a:rPr lang="en-US" sz="2000" dirty="0">
                <a:latin typeface="Inter Bold"/>
              </a:rPr>
              <a:t>– Frontend Backend Integration</a:t>
            </a:r>
          </a:p>
          <a:p>
            <a:pPr>
              <a:buFont typeface="Arial" panose="020B0604020202020204" pitchFamily="34" charset="0"/>
              <a:buChar char="•"/>
            </a:pPr>
            <a:endParaRPr lang="en-US" sz="2000" dirty="0">
              <a:latin typeface="Inter Bold"/>
            </a:endParaRPr>
          </a:p>
          <a:p>
            <a:pPr>
              <a:buFont typeface="Arial" panose="020B0604020202020204" pitchFamily="34" charset="0"/>
              <a:buChar char="•"/>
            </a:pPr>
            <a:r>
              <a:rPr lang="en-US" sz="2000" b="1" dirty="0">
                <a:latin typeface="Inter Bold"/>
              </a:rPr>
              <a:t>Yash Joshi </a:t>
            </a:r>
            <a:r>
              <a:rPr lang="en-US" sz="2000" dirty="0">
                <a:latin typeface="Inter Bold"/>
              </a:rPr>
              <a:t>- Backend</a:t>
            </a:r>
          </a:p>
          <a:p>
            <a:pPr>
              <a:buFont typeface="Arial" panose="020B0604020202020204" pitchFamily="34" charset="0"/>
              <a:buChar char="•"/>
            </a:pPr>
            <a:endParaRPr lang="en-US" sz="2000" dirty="0">
              <a:latin typeface="Inter Bold"/>
            </a:endParaRPr>
          </a:p>
          <a:p>
            <a:pPr>
              <a:buFont typeface="Arial" panose="020B0604020202020204" pitchFamily="34" charset="0"/>
              <a:buChar char="•"/>
            </a:pPr>
            <a:r>
              <a:rPr lang="en-US" sz="2000" b="1" dirty="0">
                <a:latin typeface="Inter Bold"/>
              </a:rPr>
              <a:t>Harsh Dubey </a:t>
            </a:r>
            <a:r>
              <a:rPr lang="en-US" sz="2000" dirty="0">
                <a:latin typeface="Inter Bold"/>
              </a:rPr>
              <a:t>– Frontend</a:t>
            </a:r>
          </a:p>
          <a:p>
            <a:pPr>
              <a:buFont typeface="Arial" panose="020B0604020202020204" pitchFamily="34" charset="0"/>
              <a:buChar char="•"/>
            </a:pPr>
            <a:endParaRPr lang="en-US" sz="2000" dirty="0">
              <a:latin typeface="Inter Bold"/>
            </a:endParaRPr>
          </a:p>
          <a:p>
            <a:pPr>
              <a:buFont typeface="Arial" panose="020B0604020202020204" pitchFamily="34" charset="0"/>
              <a:buChar char="•"/>
            </a:pPr>
            <a:r>
              <a:rPr lang="en-US" sz="2000" b="1" dirty="0">
                <a:latin typeface="Inter Bold"/>
              </a:rPr>
              <a:t>Naga Devi Muthyam - </a:t>
            </a:r>
            <a:r>
              <a:rPr lang="en-US" dirty="0">
                <a:latin typeface="Inter Bold"/>
              </a:rPr>
              <a:t>Frontend</a:t>
            </a:r>
            <a:endParaRPr lang="en-US" sz="2000" dirty="0">
              <a:latin typeface="Inter Bold"/>
            </a:endParaRPr>
          </a:p>
          <a:p>
            <a:endParaRPr lang="en-US" dirty="0"/>
          </a:p>
        </p:txBody>
      </p:sp>
    </p:spTree>
    <p:extLst>
      <p:ext uri="{BB962C8B-B14F-4D97-AF65-F5344CB8AC3E}">
        <p14:creationId xmlns:p14="http://schemas.microsoft.com/office/powerpoint/2010/main" val="2392727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DBDA-AA37-591E-6479-F7DEB27828A1}"/>
              </a:ext>
            </a:extLst>
          </p:cNvPr>
          <p:cNvSpPr>
            <a:spLocks noGrp="1"/>
          </p:cNvSpPr>
          <p:nvPr>
            <p:ph type="title"/>
          </p:nvPr>
        </p:nvSpPr>
        <p:spPr/>
        <p:txBody>
          <a:bodyPr>
            <a:normAutofit/>
          </a:bodyPr>
          <a:lstStyle/>
          <a:p>
            <a:r>
              <a:rPr lang="en-US" sz="4000" dirty="0">
                <a:latin typeface="Inter Bold"/>
                <a:ea typeface="Inter Bold"/>
              </a:rPr>
              <a:t>Form Design:</a:t>
            </a:r>
          </a:p>
        </p:txBody>
      </p:sp>
      <p:pic>
        <p:nvPicPr>
          <p:cNvPr id="4" name="Image 0" descr="preencoded.png">
            <a:extLst>
              <a:ext uri="{FF2B5EF4-FFF2-40B4-BE49-F238E27FC236}">
                <a16:creationId xmlns:a16="http://schemas.microsoft.com/office/drawing/2014/main" id="{396DD3DC-873D-912C-8570-8ECDCAE146B8}"/>
              </a:ext>
            </a:extLst>
          </p:cNvPr>
          <p:cNvPicPr>
            <a:picLocks noGrp="1" noChangeAspect="1"/>
          </p:cNvPicPr>
          <p:nvPr>
            <p:ph idx="1"/>
          </p:nvPr>
        </p:nvPicPr>
        <p:blipFill>
          <a:blip r:embed="rId2"/>
          <a:stretch>
            <a:fillRect/>
          </a:stretch>
        </p:blipFill>
        <p:spPr>
          <a:xfrm>
            <a:off x="452284" y="1920241"/>
            <a:ext cx="2958488" cy="2750082"/>
          </a:xfrm>
          <a:prstGeom prst="rect">
            <a:avLst/>
          </a:prstGeom>
        </p:spPr>
      </p:pic>
      <p:pic>
        <p:nvPicPr>
          <p:cNvPr id="5" name="Image 1" descr="preencoded.png">
            <a:extLst>
              <a:ext uri="{FF2B5EF4-FFF2-40B4-BE49-F238E27FC236}">
                <a16:creationId xmlns:a16="http://schemas.microsoft.com/office/drawing/2014/main" id="{3116501F-C97D-A58C-1D27-656595EE04F7}"/>
              </a:ext>
            </a:extLst>
          </p:cNvPr>
          <p:cNvPicPr>
            <a:picLocks noChangeAspect="1"/>
          </p:cNvPicPr>
          <p:nvPr/>
        </p:nvPicPr>
        <p:blipFill>
          <a:blip r:embed="rId3"/>
          <a:stretch>
            <a:fillRect/>
          </a:stretch>
        </p:blipFill>
        <p:spPr>
          <a:xfrm>
            <a:off x="3751638" y="1920241"/>
            <a:ext cx="2534477" cy="2337127"/>
          </a:xfrm>
          <a:prstGeom prst="rect">
            <a:avLst/>
          </a:prstGeom>
        </p:spPr>
      </p:pic>
      <p:pic>
        <p:nvPicPr>
          <p:cNvPr id="6" name="Image 2" descr="preencoded.png">
            <a:extLst>
              <a:ext uri="{FF2B5EF4-FFF2-40B4-BE49-F238E27FC236}">
                <a16:creationId xmlns:a16="http://schemas.microsoft.com/office/drawing/2014/main" id="{125B95F9-2731-F5B0-9177-7873EC970324}"/>
              </a:ext>
            </a:extLst>
          </p:cNvPr>
          <p:cNvPicPr>
            <a:picLocks noChangeAspect="1"/>
          </p:cNvPicPr>
          <p:nvPr/>
        </p:nvPicPr>
        <p:blipFill>
          <a:blip r:embed="rId4"/>
          <a:stretch>
            <a:fillRect/>
          </a:stretch>
        </p:blipFill>
        <p:spPr>
          <a:xfrm>
            <a:off x="6626981" y="1861248"/>
            <a:ext cx="2466696" cy="3042395"/>
          </a:xfrm>
          <a:prstGeom prst="rect">
            <a:avLst/>
          </a:prstGeom>
        </p:spPr>
      </p:pic>
      <p:pic>
        <p:nvPicPr>
          <p:cNvPr id="7" name="Image 3" descr="preencoded.png">
            <a:extLst>
              <a:ext uri="{FF2B5EF4-FFF2-40B4-BE49-F238E27FC236}">
                <a16:creationId xmlns:a16="http://schemas.microsoft.com/office/drawing/2014/main" id="{D07EC0B3-D930-45B2-AE03-2BCD58005250}"/>
              </a:ext>
            </a:extLst>
          </p:cNvPr>
          <p:cNvPicPr>
            <a:picLocks noChangeAspect="1"/>
          </p:cNvPicPr>
          <p:nvPr/>
        </p:nvPicPr>
        <p:blipFill>
          <a:blip r:embed="rId5"/>
          <a:stretch>
            <a:fillRect/>
          </a:stretch>
        </p:blipFill>
        <p:spPr>
          <a:xfrm>
            <a:off x="9434543" y="1920241"/>
            <a:ext cx="2426397" cy="2897565"/>
          </a:xfrm>
          <a:prstGeom prst="rect">
            <a:avLst/>
          </a:prstGeom>
        </p:spPr>
      </p:pic>
      <p:sp>
        <p:nvSpPr>
          <p:cNvPr id="10" name="TextBox 9">
            <a:extLst>
              <a:ext uri="{FF2B5EF4-FFF2-40B4-BE49-F238E27FC236}">
                <a16:creationId xmlns:a16="http://schemas.microsoft.com/office/drawing/2014/main" id="{7772A72F-677D-AFC5-A372-7323A2EBAFBA}"/>
              </a:ext>
            </a:extLst>
          </p:cNvPr>
          <p:cNvSpPr txBox="1"/>
          <p:nvPr/>
        </p:nvSpPr>
        <p:spPr>
          <a:xfrm>
            <a:off x="1327355" y="4842865"/>
            <a:ext cx="1469954" cy="400110"/>
          </a:xfrm>
          <a:prstGeom prst="rect">
            <a:avLst/>
          </a:prstGeom>
          <a:noFill/>
        </p:spPr>
        <p:txBody>
          <a:bodyPr wrap="none" rtlCol="0">
            <a:spAutoFit/>
          </a:bodyPr>
          <a:lstStyle/>
          <a:p>
            <a:r>
              <a:rPr lang="en-US" sz="2000" dirty="0">
                <a:ea typeface="Inter Bold"/>
              </a:rPr>
              <a:t>Notice Form</a:t>
            </a:r>
          </a:p>
        </p:txBody>
      </p:sp>
      <p:sp>
        <p:nvSpPr>
          <p:cNvPr id="11" name="TextBox 10">
            <a:extLst>
              <a:ext uri="{FF2B5EF4-FFF2-40B4-BE49-F238E27FC236}">
                <a16:creationId xmlns:a16="http://schemas.microsoft.com/office/drawing/2014/main" id="{B52CFDBA-26A5-E850-F555-81D219F14264}"/>
              </a:ext>
            </a:extLst>
          </p:cNvPr>
          <p:cNvSpPr txBox="1"/>
          <p:nvPr/>
        </p:nvSpPr>
        <p:spPr>
          <a:xfrm>
            <a:off x="4411758" y="4842865"/>
            <a:ext cx="1366080" cy="400110"/>
          </a:xfrm>
          <a:prstGeom prst="rect">
            <a:avLst/>
          </a:prstGeom>
          <a:noFill/>
        </p:spPr>
        <p:txBody>
          <a:bodyPr wrap="none" rtlCol="0">
            <a:spAutoFit/>
          </a:bodyPr>
          <a:lstStyle/>
          <a:p>
            <a:r>
              <a:rPr lang="en-US" sz="2000" dirty="0">
                <a:ea typeface="Inter Bold"/>
              </a:rPr>
              <a:t>Event Form</a:t>
            </a:r>
          </a:p>
        </p:txBody>
      </p:sp>
      <p:sp>
        <p:nvSpPr>
          <p:cNvPr id="12" name="TextBox 11">
            <a:extLst>
              <a:ext uri="{FF2B5EF4-FFF2-40B4-BE49-F238E27FC236}">
                <a16:creationId xmlns:a16="http://schemas.microsoft.com/office/drawing/2014/main" id="{FB974098-1D67-DE10-C7A6-276C4AA622B9}"/>
              </a:ext>
            </a:extLst>
          </p:cNvPr>
          <p:cNvSpPr txBox="1"/>
          <p:nvPr/>
        </p:nvSpPr>
        <p:spPr>
          <a:xfrm>
            <a:off x="7048392" y="4842865"/>
            <a:ext cx="1542153" cy="400110"/>
          </a:xfrm>
          <a:prstGeom prst="rect">
            <a:avLst/>
          </a:prstGeom>
          <a:noFill/>
        </p:spPr>
        <p:txBody>
          <a:bodyPr wrap="none" rtlCol="0">
            <a:spAutoFit/>
          </a:bodyPr>
          <a:lstStyle/>
          <a:p>
            <a:r>
              <a:rPr lang="en-US" sz="2000" dirty="0">
                <a:ea typeface="Inter Bold"/>
              </a:rPr>
              <a:t>Vendor Form</a:t>
            </a:r>
          </a:p>
        </p:txBody>
      </p:sp>
      <p:sp>
        <p:nvSpPr>
          <p:cNvPr id="13" name="TextBox 12">
            <a:extLst>
              <a:ext uri="{FF2B5EF4-FFF2-40B4-BE49-F238E27FC236}">
                <a16:creationId xmlns:a16="http://schemas.microsoft.com/office/drawing/2014/main" id="{468FFD20-B644-A4E0-1933-DD9245D5CEF0}"/>
              </a:ext>
            </a:extLst>
          </p:cNvPr>
          <p:cNvSpPr txBox="1"/>
          <p:nvPr/>
        </p:nvSpPr>
        <p:spPr>
          <a:xfrm>
            <a:off x="9404452" y="4842865"/>
            <a:ext cx="2800510" cy="400110"/>
          </a:xfrm>
          <a:prstGeom prst="rect">
            <a:avLst/>
          </a:prstGeom>
          <a:noFill/>
        </p:spPr>
        <p:txBody>
          <a:bodyPr wrap="none" rtlCol="0">
            <a:spAutoFit/>
          </a:bodyPr>
          <a:lstStyle/>
          <a:p>
            <a:r>
              <a:rPr lang="en-US" sz="2000" dirty="0">
                <a:ea typeface="Inter Bold"/>
              </a:rPr>
              <a:t>Emergency Contact Form</a:t>
            </a:r>
          </a:p>
        </p:txBody>
      </p:sp>
    </p:spTree>
    <p:extLst>
      <p:ext uri="{BB962C8B-B14F-4D97-AF65-F5344CB8AC3E}">
        <p14:creationId xmlns:p14="http://schemas.microsoft.com/office/powerpoint/2010/main" val="142955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0020-048E-21F7-4DBA-0C5D320CE41E}"/>
              </a:ext>
            </a:extLst>
          </p:cNvPr>
          <p:cNvSpPr>
            <a:spLocks noGrp="1"/>
          </p:cNvSpPr>
          <p:nvPr>
            <p:ph type="title"/>
          </p:nvPr>
        </p:nvSpPr>
        <p:spPr/>
        <p:txBody>
          <a:bodyPr>
            <a:normAutofit/>
          </a:bodyPr>
          <a:lstStyle/>
          <a:p>
            <a:r>
              <a:rPr lang="en-US" sz="4000" dirty="0">
                <a:latin typeface="Inter Bold"/>
              </a:rPr>
              <a:t>Conclusion:</a:t>
            </a:r>
          </a:p>
        </p:txBody>
      </p:sp>
      <p:sp>
        <p:nvSpPr>
          <p:cNvPr id="3" name="Content Placeholder 2">
            <a:extLst>
              <a:ext uri="{FF2B5EF4-FFF2-40B4-BE49-F238E27FC236}">
                <a16:creationId xmlns:a16="http://schemas.microsoft.com/office/drawing/2014/main" id="{F9115558-7EE3-C6AE-49CA-312259F68399}"/>
              </a:ext>
            </a:extLst>
          </p:cNvPr>
          <p:cNvSpPr>
            <a:spLocks noGrp="1"/>
          </p:cNvSpPr>
          <p:nvPr>
            <p:ph idx="1"/>
          </p:nvPr>
        </p:nvSpPr>
        <p:spPr/>
        <p:txBody>
          <a:bodyPr/>
          <a:lstStyle/>
          <a:p>
            <a:r>
              <a:rPr lang="en-US" dirty="0">
                <a:latin typeface="Inter Bold"/>
              </a:rPr>
              <a:t>CommUnity is a comprehensive and modular solution designed to revolutionize housing society management. By seamlessly integrating functionalities like resident and society management, event and notice management, complaint handling, and online payment systems, the platform fosters efficient communication and streamlined daily operations.</a:t>
            </a:r>
          </a:p>
          <a:p>
            <a:r>
              <a:rPr lang="en-US" dirty="0">
                <a:latin typeface="Inter Bold"/>
              </a:rPr>
              <a:t>This project not only simplifies administrative tasks for society managers but also enhances the overall living experience for residents by promoting engagement and transparency. Through innovative features and user-friendly interfaces, CommUnity demonstrates the potential to transform community interactions and establish a new standard for modern housing societies.</a:t>
            </a:r>
          </a:p>
          <a:p>
            <a:r>
              <a:rPr lang="en-US" dirty="0">
                <a:latin typeface="Inter Bold"/>
              </a:rPr>
              <a:t>The successful implementation of this project highlights the importance of technology in building connected and harmonious communities.</a:t>
            </a:r>
          </a:p>
          <a:p>
            <a:endParaRPr lang="en-US" dirty="0"/>
          </a:p>
        </p:txBody>
      </p:sp>
    </p:spTree>
    <p:extLst>
      <p:ext uri="{BB962C8B-B14F-4D97-AF65-F5344CB8AC3E}">
        <p14:creationId xmlns:p14="http://schemas.microsoft.com/office/powerpoint/2010/main" val="212659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523F-C37A-FB41-44C1-8132D7FBE66A}"/>
              </a:ext>
            </a:extLst>
          </p:cNvPr>
          <p:cNvSpPr>
            <a:spLocks noGrp="1"/>
          </p:cNvSpPr>
          <p:nvPr>
            <p:ph type="title"/>
          </p:nvPr>
        </p:nvSpPr>
        <p:spPr>
          <a:xfrm>
            <a:off x="1097280" y="727587"/>
            <a:ext cx="9798828" cy="865239"/>
          </a:xfrm>
        </p:spPr>
        <p:txBody>
          <a:bodyPr>
            <a:normAutofit/>
          </a:bodyPr>
          <a:lstStyle/>
          <a:p>
            <a:r>
              <a:rPr lang="en-US" sz="4000" dirty="0">
                <a:latin typeface="Inter Bold"/>
              </a:rPr>
              <a:t>Abstract:</a:t>
            </a:r>
          </a:p>
        </p:txBody>
      </p:sp>
      <p:sp>
        <p:nvSpPr>
          <p:cNvPr id="3" name="Content Placeholder 2">
            <a:extLst>
              <a:ext uri="{FF2B5EF4-FFF2-40B4-BE49-F238E27FC236}">
                <a16:creationId xmlns:a16="http://schemas.microsoft.com/office/drawing/2014/main" id="{37281993-DE02-9EF6-19EF-4D36E0862B3A}"/>
              </a:ext>
            </a:extLst>
          </p:cNvPr>
          <p:cNvSpPr>
            <a:spLocks noGrp="1"/>
          </p:cNvSpPr>
          <p:nvPr>
            <p:ph idx="1"/>
          </p:nvPr>
        </p:nvSpPr>
        <p:spPr>
          <a:xfrm>
            <a:off x="1097280" y="1816236"/>
            <a:ext cx="10153772" cy="4314177"/>
          </a:xfrm>
        </p:spPr>
        <p:txBody>
          <a:bodyPr>
            <a:noAutofit/>
          </a:bodyPr>
          <a:lstStyle/>
          <a:p>
            <a:r>
              <a:rPr lang="en-US" b="1" dirty="0"/>
              <a:t>Overview: </a:t>
            </a:r>
          </a:p>
          <a:p>
            <a:pPr>
              <a:lnSpc>
                <a:spcPct val="110000"/>
              </a:lnSpc>
            </a:pPr>
            <a:r>
              <a:rPr lang="en-US" i="1" kern="0" spc="-29" dirty="0">
                <a:solidFill>
                  <a:srgbClr val="272525"/>
                </a:solidFill>
                <a:latin typeface="Inter Bold"/>
                <a:ea typeface="Inter" pitchFamily="34" charset="-122"/>
                <a:cs typeface="Inter" pitchFamily="34" charset="-120"/>
              </a:rPr>
              <a:t>CommUnity is a modular, multi-tenant community management system designed to simplify housing society management. The platform connects members, streamlines daily activities, and enhances community engagement. This platform provides an efficient interface for both administrators and residents, management, facilitating interaction, and engagement within the community</a:t>
            </a:r>
            <a:r>
              <a:rPr lang="en-US" kern="0" spc="-29" dirty="0">
                <a:solidFill>
                  <a:srgbClr val="272525"/>
                </a:solidFill>
                <a:latin typeface="Inter Bold"/>
                <a:ea typeface="Inter" pitchFamily="34" charset="-122"/>
                <a:cs typeface="Inter" pitchFamily="34" charset="-120"/>
              </a:rPr>
              <a:t>. </a:t>
            </a:r>
          </a:p>
          <a:p>
            <a:r>
              <a:rPr lang="en-US" b="1" dirty="0">
                <a:latin typeface="Inter Bold"/>
              </a:rPr>
              <a:t>Key Features:</a:t>
            </a:r>
          </a:p>
          <a:p>
            <a:pPr lvl="1">
              <a:buFont typeface="Arial" panose="020B0604020202020204" pitchFamily="34" charset="0"/>
              <a:buChar char="•"/>
            </a:pPr>
            <a:r>
              <a:rPr lang="en-US" dirty="0">
                <a:latin typeface="Inter Bold"/>
              </a:rPr>
              <a:t>Simplify housing society management </a:t>
            </a:r>
          </a:p>
          <a:p>
            <a:pPr lvl="1">
              <a:buFont typeface="Arial" panose="020B0604020202020204" pitchFamily="34" charset="0"/>
              <a:buChar char="•"/>
            </a:pPr>
            <a:r>
              <a:rPr lang="en-US" dirty="0">
                <a:latin typeface="Inter Bold"/>
              </a:rPr>
              <a:t>Enhance communication between residents and administrators</a:t>
            </a:r>
          </a:p>
          <a:p>
            <a:pPr lvl="1">
              <a:buFont typeface="Arial" panose="020B0604020202020204" pitchFamily="34" charset="0"/>
              <a:buChar char="•"/>
            </a:pPr>
            <a:r>
              <a:rPr lang="en-US" dirty="0">
                <a:latin typeface="Inter Bold"/>
              </a:rPr>
              <a:t>Increase resident participation in community activities </a:t>
            </a:r>
          </a:p>
          <a:p>
            <a:pPr lvl="1">
              <a:buFont typeface="Arial" panose="020B0604020202020204" pitchFamily="34" charset="0"/>
              <a:buChar char="•"/>
            </a:pPr>
            <a:r>
              <a:rPr lang="en-US" dirty="0">
                <a:latin typeface="Inter Bold"/>
              </a:rPr>
              <a:t>Facilitate transparent financial transactions </a:t>
            </a:r>
          </a:p>
          <a:p>
            <a:pPr lvl="1">
              <a:buFont typeface="Arial" panose="020B0604020202020204" pitchFamily="34" charset="0"/>
              <a:buChar char="•"/>
            </a:pPr>
            <a:r>
              <a:rPr lang="en-US" dirty="0">
                <a:latin typeface="Inter Bold"/>
              </a:rPr>
              <a:t>Improve community safety and security </a:t>
            </a:r>
            <a:endParaRPr lang="en-US" b="1" dirty="0">
              <a:latin typeface="Inter Bold"/>
            </a:endParaRPr>
          </a:p>
        </p:txBody>
      </p:sp>
    </p:spTree>
    <p:extLst>
      <p:ext uri="{BB962C8B-B14F-4D97-AF65-F5344CB8AC3E}">
        <p14:creationId xmlns:p14="http://schemas.microsoft.com/office/powerpoint/2010/main" val="117996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4298-E0B1-C2C8-5C0A-20BF00C800D2}"/>
              </a:ext>
            </a:extLst>
          </p:cNvPr>
          <p:cNvSpPr>
            <a:spLocks noGrp="1"/>
          </p:cNvSpPr>
          <p:nvPr>
            <p:ph type="title"/>
          </p:nvPr>
        </p:nvSpPr>
        <p:spPr>
          <a:xfrm>
            <a:off x="1136609" y="764809"/>
            <a:ext cx="10058400" cy="702303"/>
          </a:xfrm>
        </p:spPr>
        <p:txBody>
          <a:bodyPr>
            <a:normAutofit/>
          </a:bodyPr>
          <a:lstStyle/>
          <a:p>
            <a:r>
              <a:rPr lang="en-US" sz="4000" dirty="0">
                <a:solidFill>
                  <a:schemeClr val="tx1"/>
                </a:solidFill>
                <a:latin typeface="Inter Bold"/>
              </a:rPr>
              <a:t>Use Case </a:t>
            </a:r>
            <a:r>
              <a:rPr lang="en-US" sz="4000" spc="0" dirty="0">
                <a:solidFill>
                  <a:schemeClr val="tx1"/>
                </a:solidFill>
                <a:latin typeface="Inter Bold"/>
              </a:rPr>
              <a:t>Diagram</a:t>
            </a:r>
            <a:r>
              <a:rPr lang="en-US" sz="4000" dirty="0">
                <a:solidFill>
                  <a:schemeClr val="tx1"/>
                </a:solidFill>
                <a:latin typeface="Inter Bold"/>
              </a:rPr>
              <a:t> :</a:t>
            </a:r>
          </a:p>
        </p:txBody>
      </p:sp>
      <p:pic>
        <p:nvPicPr>
          <p:cNvPr id="9" name="Content Placeholder 8">
            <a:extLst>
              <a:ext uri="{FF2B5EF4-FFF2-40B4-BE49-F238E27FC236}">
                <a16:creationId xmlns:a16="http://schemas.microsoft.com/office/drawing/2014/main" id="{E79E4B4D-7557-76CE-2CF9-D351B6FE6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98" y="2511895"/>
            <a:ext cx="10707328" cy="3230144"/>
          </a:xfrm>
        </p:spPr>
      </p:pic>
    </p:spTree>
    <p:extLst>
      <p:ext uri="{BB962C8B-B14F-4D97-AF65-F5344CB8AC3E}">
        <p14:creationId xmlns:p14="http://schemas.microsoft.com/office/powerpoint/2010/main" val="174633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2E9E73-414F-0076-18EE-9F9089C9BA8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493342" y="88492"/>
            <a:ext cx="7334864" cy="6154840"/>
          </a:xfrm>
        </p:spPr>
      </p:pic>
      <p:sp>
        <p:nvSpPr>
          <p:cNvPr id="6" name="TextBox 5">
            <a:extLst>
              <a:ext uri="{FF2B5EF4-FFF2-40B4-BE49-F238E27FC236}">
                <a16:creationId xmlns:a16="http://schemas.microsoft.com/office/drawing/2014/main" id="{03D2C22A-04E6-131F-F396-4AFA277C7361}"/>
              </a:ext>
            </a:extLst>
          </p:cNvPr>
          <p:cNvSpPr txBox="1"/>
          <p:nvPr/>
        </p:nvSpPr>
        <p:spPr>
          <a:xfrm>
            <a:off x="167147" y="465957"/>
            <a:ext cx="4326195" cy="707886"/>
          </a:xfrm>
          <a:prstGeom prst="rect">
            <a:avLst/>
          </a:prstGeom>
          <a:noFill/>
        </p:spPr>
        <p:txBody>
          <a:bodyPr wrap="square" rtlCol="0">
            <a:spAutoFit/>
          </a:bodyPr>
          <a:lstStyle/>
          <a:p>
            <a:r>
              <a:rPr lang="en-US" sz="4000" dirty="0">
                <a:latin typeface="Inter Bold"/>
              </a:rPr>
              <a:t>Sequence Diagram </a:t>
            </a:r>
            <a:r>
              <a:rPr lang="en-US" sz="4000" dirty="0"/>
              <a:t>:</a:t>
            </a:r>
          </a:p>
        </p:txBody>
      </p:sp>
    </p:spTree>
    <p:extLst>
      <p:ext uri="{BB962C8B-B14F-4D97-AF65-F5344CB8AC3E}">
        <p14:creationId xmlns:p14="http://schemas.microsoft.com/office/powerpoint/2010/main" val="283449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F4134-8DAB-FEEF-6F29-F1E9C69B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148" y="2025445"/>
            <a:ext cx="8476789" cy="2733368"/>
          </a:xfrm>
          <a:prstGeom prst="rect">
            <a:avLst/>
          </a:prstGeom>
        </p:spPr>
      </p:pic>
      <p:sp>
        <p:nvSpPr>
          <p:cNvPr id="4" name="TextBox 3">
            <a:extLst>
              <a:ext uri="{FF2B5EF4-FFF2-40B4-BE49-F238E27FC236}">
                <a16:creationId xmlns:a16="http://schemas.microsoft.com/office/drawing/2014/main" id="{C9725CC6-9ACB-2F14-7395-FF8283DF2214}"/>
              </a:ext>
            </a:extLst>
          </p:cNvPr>
          <p:cNvSpPr txBox="1"/>
          <p:nvPr/>
        </p:nvSpPr>
        <p:spPr>
          <a:xfrm>
            <a:off x="422786" y="363792"/>
            <a:ext cx="4513007" cy="707886"/>
          </a:xfrm>
          <a:prstGeom prst="rect">
            <a:avLst/>
          </a:prstGeom>
          <a:noFill/>
        </p:spPr>
        <p:txBody>
          <a:bodyPr wrap="square" rtlCol="0">
            <a:spAutoFit/>
          </a:bodyPr>
          <a:lstStyle/>
          <a:p>
            <a:r>
              <a:rPr lang="en-US" sz="4000" dirty="0">
                <a:latin typeface="Inter Bold"/>
              </a:rPr>
              <a:t>DFD For Resident:</a:t>
            </a:r>
          </a:p>
        </p:txBody>
      </p:sp>
    </p:spTree>
    <p:extLst>
      <p:ext uri="{BB962C8B-B14F-4D97-AF65-F5344CB8AC3E}">
        <p14:creationId xmlns:p14="http://schemas.microsoft.com/office/powerpoint/2010/main" val="337907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094553-4648-D852-A3AA-C2BE1FFDD7B5}"/>
              </a:ext>
            </a:extLst>
          </p:cNvPr>
          <p:cNvSpPr txBox="1"/>
          <p:nvPr/>
        </p:nvSpPr>
        <p:spPr>
          <a:xfrm>
            <a:off x="373626" y="344130"/>
            <a:ext cx="4188542" cy="707886"/>
          </a:xfrm>
          <a:prstGeom prst="rect">
            <a:avLst/>
          </a:prstGeom>
          <a:noFill/>
        </p:spPr>
        <p:txBody>
          <a:bodyPr wrap="square" rtlCol="0">
            <a:spAutoFit/>
          </a:bodyPr>
          <a:lstStyle/>
          <a:p>
            <a:r>
              <a:rPr lang="en-US" sz="4000" dirty="0">
                <a:latin typeface="Inter Bold"/>
              </a:rPr>
              <a:t>DFD For  Admin:</a:t>
            </a:r>
          </a:p>
        </p:txBody>
      </p:sp>
      <p:pic>
        <p:nvPicPr>
          <p:cNvPr id="4" name="Picture 3">
            <a:extLst>
              <a:ext uri="{FF2B5EF4-FFF2-40B4-BE49-F238E27FC236}">
                <a16:creationId xmlns:a16="http://schemas.microsoft.com/office/drawing/2014/main" id="{B4B6D4A8-BFAD-6B00-95DF-67EABFF7D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187" y="1986117"/>
            <a:ext cx="9168888" cy="2831690"/>
          </a:xfrm>
          <a:prstGeom prst="rect">
            <a:avLst/>
          </a:prstGeom>
        </p:spPr>
      </p:pic>
    </p:spTree>
    <p:extLst>
      <p:ext uri="{BB962C8B-B14F-4D97-AF65-F5344CB8AC3E}">
        <p14:creationId xmlns:p14="http://schemas.microsoft.com/office/powerpoint/2010/main" val="175429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DFB4B4-7DF6-8FC4-8BF6-618DA7A9499F}"/>
              </a:ext>
            </a:extLst>
          </p:cNvPr>
          <p:cNvSpPr txBox="1"/>
          <p:nvPr/>
        </p:nvSpPr>
        <p:spPr>
          <a:xfrm>
            <a:off x="272846" y="302144"/>
            <a:ext cx="6096000" cy="707886"/>
          </a:xfrm>
          <a:prstGeom prst="rect">
            <a:avLst/>
          </a:prstGeom>
          <a:noFill/>
        </p:spPr>
        <p:txBody>
          <a:bodyPr wrap="square">
            <a:spAutoFit/>
          </a:bodyPr>
          <a:lstStyle/>
          <a:p>
            <a:pPr marL="0" indent="0">
              <a:lnSpc>
                <a:spcPts val="4800"/>
              </a:lnSpc>
              <a:buNone/>
            </a:pPr>
            <a:r>
              <a:rPr lang="en-US" sz="4000" dirty="0">
                <a:ea typeface="Inter Bold"/>
              </a:rPr>
              <a:t>Modules:</a:t>
            </a:r>
          </a:p>
        </p:txBody>
      </p:sp>
      <p:sp>
        <p:nvSpPr>
          <p:cNvPr id="5" name="TextBox 4">
            <a:extLst>
              <a:ext uri="{FF2B5EF4-FFF2-40B4-BE49-F238E27FC236}">
                <a16:creationId xmlns:a16="http://schemas.microsoft.com/office/drawing/2014/main" id="{6120F971-CDA7-C837-27DA-DA2057EC6AC8}"/>
              </a:ext>
            </a:extLst>
          </p:cNvPr>
          <p:cNvSpPr txBox="1"/>
          <p:nvPr/>
        </p:nvSpPr>
        <p:spPr>
          <a:xfrm>
            <a:off x="272846" y="1044052"/>
            <a:ext cx="6096000" cy="4769896"/>
          </a:xfrm>
          <a:prstGeom prst="rect">
            <a:avLst/>
          </a:prstGeom>
          <a:noFill/>
        </p:spPr>
        <p:txBody>
          <a:bodyPr wrap="square">
            <a:spAutoFit/>
          </a:bodyPr>
          <a:lstStyle/>
          <a:p>
            <a:pPr marL="0" indent="0">
              <a:lnSpc>
                <a:spcPct val="150000"/>
              </a:lnSpc>
              <a:buNone/>
            </a:pPr>
            <a:r>
              <a:rPr lang="en-US" sz="2000" b="1" kern="0" dirty="0">
                <a:solidFill>
                  <a:srgbClr val="000000"/>
                </a:solidFill>
                <a:latin typeface="Inter Bold"/>
                <a:ea typeface="Inter Bold" pitchFamily="34" charset="-122"/>
                <a:cs typeface="Inter Bold" pitchFamily="34" charset="-120"/>
              </a:rPr>
              <a:t>Milestone 1:</a:t>
            </a:r>
          </a:p>
          <a:p>
            <a:pPr>
              <a:lnSpc>
                <a:spcPct val="150000"/>
              </a:lnSpc>
            </a:pPr>
            <a:r>
              <a:rPr lang="en-US" sz="2000" kern="0" dirty="0">
                <a:solidFill>
                  <a:srgbClr val="272525"/>
                </a:solidFill>
                <a:latin typeface="Inter Bold"/>
                <a:ea typeface="Inter Bold" pitchFamily="34" charset="-122"/>
                <a:cs typeface="Inter Bold" pitchFamily="34" charset="-120"/>
              </a:rPr>
              <a:t>User Authentication and Registration</a:t>
            </a:r>
            <a:endParaRPr lang="en-US" sz="2000" dirty="0">
              <a:latin typeface="Inter Bold"/>
            </a:endParaRPr>
          </a:p>
          <a:p>
            <a:pPr marL="0" indent="0">
              <a:lnSpc>
                <a:spcPct val="150000"/>
              </a:lnSpc>
              <a:buNone/>
            </a:pPr>
            <a:r>
              <a:rPr lang="en-US" sz="2000" b="1" kern="0" dirty="0">
                <a:solidFill>
                  <a:srgbClr val="000000"/>
                </a:solidFill>
                <a:latin typeface="Inter Bold"/>
                <a:ea typeface="Inter Bold" pitchFamily="34" charset="-122"/>
              </a:rPr>
              <a:t>Milestone 2:</a:t>
            </a:r>
          </a:p>
          <a:p>
            <a:pPr>
              <a:lnSpc>
                <a:spcPct val="150000"/>
              </a:lnSpc>
            </a:pPr>
            <a:r>
              <a:rPr lang="en-US" sz="2000" kern="0" dirty="0">
                <a:solidFill>
                  <a:srgbClr val="272525"/>
                </a:solidFill>
                <a:latin typeface="Inter Bold"/>
                <a:ea typeface="Inter Bold" pitchFamily="34" charset="-122"/>
                <a:cs typeface="Inter Bold" pitchFamily="34" charset="-120"/>
              </a:rPr>
              <a:t>Resident and Society Management</a:t>
            </a:r>
            <a:endParaRPr lang="en-US" sz="2000" dirty="0">
              <a:latin typeface="Inter Bold"/>
            </a:endParaRPr>
          </a:p>
          <a:p>
            <a:pPr marL="0" indent="0">
              <a:lnSpc>
                <a:spcPct val="150000"/>
              </a:lnSpc>
              <a:buNone/>
            </a:pPr>
            <a:r>
              <a:rPr lang="en-US" sz="2000" b="1" dirty="0">
                <a:latin typeface="Inter Bold"/>
              </a:rPr>
              <a:t>Milestone 3:</a:t>
            </a:r>
          </a:p>
          <a:p>
            <a:pPr>
              <a:lnSpc>
                <a:spcPct val="150000"/>
              </a:lnSpc>
            </a:pPr>
            <a:r>
              <a:rPr lang="en-US" sz="2000" kern="0" dirty="0">
                <a:solidFill>
                  <a:srgbClr val="272525"/>
                </a:solidFill>
                <a:latin typeface="Inter Bold"/>
                <a:ea typeface="Inter Bold" pitchFamily="34" charset="-122"/>
                <a:cs typeface="Inter Bold" pitchFamily="34" charset="-120"/>
              </a:rPr>
              <a:t>Event and Notice Management</a:t>
            </a:r>
            <a:endParaRPr lang="en-US" sz="2000" dirty="0">
              <a:latin typeface="Inter Bold"/>
            </a:endParaRPr>
          </a:p>
          <a:p>
            <a:pPr>
              <a:lnSpc>
                <a:spcPct val="150000"/>
              </a:lnSpc>
            </a:pPr>
            <a:r>
              <a:rPr lang="en-US" sz="2000" kern="0" dirty="0">
                <a:solidFill>
                  <a:srgbClr val="272525"/>
                </a:solidFill>
                <a:latin typeface="Inter Bold"/>
                <a:ea typeface="Inter Bold" pitchFamily="34" charset="-122"/>
                <a:cs typeface="Inter Bold" pitchFamily="34" charset="-120"/>
              </a:rPr>
              <a:t>Complaint and Service Request Management</a:t>
            </a:r>
            <a:endParaRPr lang="en-US" sz="2000" dirty="0">
              <a:latin typeface="Inter Bold"/>
            </a:endParaRPr>
          </a:p>
          <a:p>
            <a:pPr marL="0" indent="0">
              <a:lnSpc>
                <a:spcPct val="150000"/>
              </a:lnSpc>
              <a:buNone/>
            </a:pPr>
            <a:r>
              <a:rPr lang="en-US" sz="2000" b="1" dirty="0">
                <a:latin typeface="Inter Bold"/>
              </a:rPr>
              <a:t>Milestone 4:</a:t>
            </a:r>
          </a:p>
          <a:p>
            <a:pPr>
              <a:lnSpc>
                <a:spcPct val="150000"/>
              </a:lnSpc>
            </a:pPr>
            <a:r>
              <a:rPr lang="en-US" sz="2000" kern="0" dirty="0">
                <a:solidFill>
                  <a:srgbClr val="272525"/>
                </a:solidFill>
                <a:latin typeface="Inter Bold"/>
                <a:ea typeface="Inter Bold" pitchFamily="34" charset="-122"/>
                <a:cs typeface="Inter Bold" pitchFamily="34" charset="-120"/>
              </a:rPr>
              <a:t>Maintenance Payment System</a:t>
            </a:r>
            <a:endParaRPr lang="en-US" sz="2000" dirty="0">
              <a:latin typeface="Inter Bold"/>
            </a:endParaRPr>
          </a:p>
          <a:p>
            <a:pPr marL="0" indent="0">
              <a:lnSpc>
                <a:spcPts val="4800"/>
              </a:lnSpc>
              <a:buNone/>
            </a:pPr>
            <a:endParaRPr lang="en-US" sz="1800" dirty="0"/>
          </a:p>
        </p:txBody>
      </p:sp>
    </p:spTree>
    <p:extLst>
      <p:ext uri="{BB962C8B-B14F-4D97-AF65-F5344CB8AC3E}">
        <p14:creationId xmlns:p14="http://schemas.microsoft.com/office/powerpoint/2010/main" val="302154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069BD29-BB58-0B2C-0B92-65D71FDB8D76}"/>
              </a:ext>
            </a:extLst>
          </p:cNvPr>
          <p:cNvPicPr>
            <a:picLocks noChangeAspect="1"/>
          </p:cNvPicPr>
          <p:nvPr/>
        </p:nvPicPr>
        <p:blipFill>
          <a:blip r:embed="rId2"/>
          <a:stretch>
            <a:fillRect/>
          </a:stretch>
        </p:blipFill>
        <p:spPr>
          <a:xfrm>
            <a:off x="872448" y="698090"/>
            <a:ext cx="10749281" cy="5260258"/>
          </a:xfrm>
          <a:prstGeom prst="rect">
            <a:avLst/>
          </a:prstGeom>
        </p:spPr>
      </p:pic>
    </p:spTree>
    <p:extLst>
      <p:ext uri="{BB962C8B-B14F-4D97-AF65-F5344CB8AC3E}">
        <p14:creationId xmlns:p14="http://schemas.microsoft.com/office/powerpoint/2010/main" val="1702542764"/>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92</TotalTime>
  <Words>339</Words>
  <Application>Microsoft Office PowerPoint</Application>
  <PresentationFormat>Widescreen</PresentationFormat>
  <Paragraphs>54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Inter Bold</vt:lpstr>
      <vt:lpstr>Retrospect</vt:lpstr>
      <vt:lpstr>CommUnity: Seamless Community Interaction and Management</vt:lpstr>
      <vt:lpstr>Work contributed :</vt:lpstr>
      <vt:lpstr>Abstract:</vt:lpstr>
      <vt:lpstr>Use Case Diagram :</vt:lpstr>
      <vt:lpstr>PowerPoint Presentation</vt:lpstr>
      <vt:lpstr>PowerPoint Presentation</vt:lpstr>
      <vt:lpstr>PowerPoint Presentation</vt:lpstr>
      <vt:lpstr>PowerPoint Presentation</vt:lpstr>
      <vt:lpstr>PowerPoint Presentation</vt:lpstr>
      <vt:lpstr>Sign Up And Login Page:</vt:lpstr>
      <vt:lpstr>Admin and User Registration Forms:</vt:lpstr>
      <vt:lpstr>PowerPoint Presentation</vt:lpstr>
      <vt:lpstr>Admin And User Profile:</vt:lpstr>
      <vt:lpstr>PowerPoint Presentation</vt:lpstr>
      <vt:lpstr>Request Services:</vt:lpstr>
      <vt:lpstr>Notice Forms:</vt:lpstr>
      <vt:lpstr>Events Forms:</vt:lpstr>
      <vt:lpstr>PowerPoint Presentation</vt:lpstr>
      <vt:lpstr>Billings:</vt:lpstr>
      <vt:lpstr>Form Design: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Gauri Kulkarni</dc:creator>
  <cp:lastModifiedBy>Gauri Kulkarni</cp:lastModifiedBy>
  <cp:revision>6</cp:revision>
  <dcterms:created xsi:type="dcterms:W3CDTF">2024-12-30T14:45:46Z</dcterms:created>
  <dcterms:modified xsi:type="dcterms:W3CDTF">2024-12-30T18:29:40Z</dcterms:modified>
</cp:coreProperties>
</file>